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744" r:id="rId2"/>
    <p:sldId id="1256" r:id="rId3"/>
    <p:sldId id="557" r:id="rId4"/>
    <p:sldId id="725" r:id="rId5"/>
    <p:sldId id="1238" r:id="rId6"/>
    <p:sldId id="1255" r:id="rId7"/>
    <p:sldId id="1241" r:id="rId8"/>
    <p:sldId id="1242" r:id="rId9"/>
    <p:sldId id="124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900"/>
    <a:srgbClr val="00D4D6"/>
    <a:srgbClr val="3B666E"/>
    <a:srgbClr val="97AE6A"/>
    <a:srgbClr val="98AF65"/>
    <a:srgbClr val="D7CA54"/>
    <a:srgbClr val="1770BD"/>
    <a:srgbClr val="DB8741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86" autoAdjust="0"/>
    <p:restoredTop sz="88624" autoAdjust="0"/>
  </p:normalViewPr>
  <p:slideViewPr>
    <p:cSldViewPr snapToGrid="0" snapToObjects="1">
      <p:cViewPr varScale="1">
        <p:scale>
          <a:sx n="109" d="100"/>
          <a:sy n="109" d="100"/>
        </p:scale>
        <p:origin x="464" y="1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2" d="100"/>
          <a:sy n="72" d="100"/>
        </p:scale>
        <p:origin x="2384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EE53E5A-8CB8-D249-8DFA-8F88A0E871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315AAF-8334-5A4C-B28F-1E6779304B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9A15F0-3FEF-C14C-9406-A225B9DB5137}" type="datetimeFigureOut">
              <a:rPr lang="en-US" smtClean="0"/>
              <a:t>8/10/20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144C6A-70D0-8444-B78D-076E1C8A5D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089022-60CE-AE46-AF31-8566D7E96F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EC3BD-E4AD-9440-9A11-95388F7F94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61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95560-5D2E-C544-9017-BB7D5DFFAED8}" type="datetimeFigureOut">
              <a:rPr lang="en-US" smtClean="0"/>
              <a:t>8/10/20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03A4C-7552-7747-A014-D0FEA608E7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872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03A4C-7552-7747-A014-D0FEA608E74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64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03A4C-7552-7747-A014-D0FEA608E74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555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8A00E-C30D-4FDE-BD7A-21EADB16B56E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542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8A00E-C30D-4FDE-BD7A-21EADB16B56E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80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8A00E-C30D-4FDE-BD7A-21EADB16B56E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364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8A00E-C30D-4FDE-BD7A-21EADB16B56E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822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8A00E-C30D-4FDE-BD7A-21EADB16B56E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53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6634EC-99A3-AD44-90CE-D5F71FF643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1751" y="6364036"/>
            <a:ext cx="901085" cy="37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11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B9698A-BC67-3F4B-998E-239B007CFA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1751" y="6364036"/>
            <a:ext cx="901085" cy="3709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1D6932C-D415-D84D-9FC4-9A8B460C3048}"/>
              </a:ext>
            </a:extLst>
          </p:cNvPr>
          <p:cNvSpPr txBox="1"/>
          <p:nvPr userDrawn="1"/>
        </p:nvSpPr>
        <p:spPr>
          <a:xfrm>
            <a:off x="340659" y="6436659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E8D8065-909F-CF4B-A5D9-59546057D75C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37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7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‹#›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2/20/2018</a:t>
            </a:r>
          </a:p>
        </p:txBody>
      </p:sp>
    </p:spTree>
    <p:extLst>
      <p:ext uri="{BB962C8B-B14F-4D97-AF65-F5344CB8AC3E}">
        <p14:creationId xmlns:p14="http://schemas.microsoft.com/office/powerpoint/2010/main" val="1288789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ng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0684" y="315664"/>
            <a:ext cx="10570633" cy="731520"/>
          </a:xfrm>
        </p:spPr>
        <p:txBody>
          <a:bodyPr/>
          <a:lstStyle>
            <a:lvl1pPr>
              <a:defRPr sz="2800" b="1" i="0" baseline="0">
                <a:latin typeface="Proxima Nova Cond" charset="0"/>
                <a:ea typeface="Proxima Nova Cond" charset="0"/>
                <a:cs typeface="Proxima Nova Cond" charset="0"/>
              </a:defRPr>
            </a:lvl1pPr>
          </a:lstStyle>
          <a:p>
            <a:r>
              <a:rPr lang="en-US" dirty="0"/>
              <a:t>Click to edit Master title style (When You have a very long title use double line, smaller font)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74855"/>
            <a:ext cx="1219200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29591"/>
            <a:ext cx="12192000" cy="0"/>
          </a:xfrm>
          <a:prstGeom prst="line">
            <a:avLst/>
          </a:prstGeom>
          <a:ln w="76200">
            <a:solidFill>
              <a:schemeClr val="accent2">
                <a:lumMod val="20000"/>
                <a:lumOff val="80000"/>
                <a:alpha val="4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-4588" y="6841067"/>
            <a:ext cx="12192000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096000" y="6472238"/>
            <a:ext cx="609600" cy="385762"/>
          </a:xfrm>
          <a:prstGeom prst="rect">
            <a:avLst/>
          </a:prstGeom>
        </p:spPr>
        <p:txBody>
          <a:bodyPr vert="horz" wrap="square" lIns="90844" tIns="45425" rIns="90844" bIns="45425" numCol="1" anchor="t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bg2">
                    <a:lumMod val="25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defRPr>
            </a:lvl1pPr>
          </a:lstStyle>
          <a:p>
            <a:fld id="{B74B9874-4E4A-49B9-875E-84783B23E8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72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2/20/2018</a:t>
            </a:r>
          </a:p>
        </p:txBody>
      </p:sp>
    </p:spTree>
    <p:extLst>
      <p:ext uri="{BB962C8B-B14F-4D97-AF65-F5344CB8AC3E}">
        <p14:creationId xmlns:p14="http://schemas.microsoft.com/office/powerpoint/2010/main" val="1249600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8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5251623"/>
            <a:ext cx="12191999" cy="1483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4542" y="5505220"/>
            <a:ext cx="2371362" cy="9761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734955"/>
            <a:ext cx="12192000" cy="123045"/>
          </a:xfrm>
          <a:prstGeom prst="rect">
            <a:avLst/>
          </a:prstGeom>
          <a:solidFill>
            <a:srgbClr val="D7C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7FB9107-D206-1644-9193-47FF29CA9C26}"/>
              </a:ext>
            </a:extLst>
          </p:cNvPr>
          <p:cNvSpPr txBox="1">
            <a:spLocks/>
          </p:cNvSpPr>
          <p:nvPr/>
        </p:nvSpPr>
        <p:spPr>
          <a:xfrm>
            <a:off x="2050778" y="2060396"/>
            <a:ext cx="8147052" cy="344482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n-US" sz="5400" dirty="0">
                <a:solidFill>
                  <a:srgbClr val="3B666E"/>
                </a:solidFill>
                <a:latin typeface="Arial" charset="0"/>
                <a:ea typeface="Arial" charset="0"/>
                <a:cs typeface="Arial" charset="0"/>
              </a:rPr>
              <a:t>Partnering to accelerate</a:t>
            </a:r>
            <a:r>
              <a:rPr lang="en-US" sz="5400" b="1" dirty="0">
                <a:solidFill>
                  <a:srgbClr val="3B666E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br>
              <a:rPr lang="en-US" sz="5400" b="1" dirty="0">
                <a:solidFill>
                  <a:srgbClr val="3B666E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5400" b="1" dirty="0">
                <a:solidFill>
                  <a:srgbClr val="97AF66"/>
                </a:solidFill>
                <a:latin typeface="Arial" charset="0"/>
                <a:ea typeface="Arial" charset="0"/>
                <a:cs typeface="Arial" charset="0"/>
              </a:rPr>
              <a:t>Social Progress – </a:t>
            </a:r>
            <a:r>
              <a:rPr lang="en-US" sz="5400" dirty="0">
                <a:solidFill>
                  <a:srgbClr val="3B666E"/>
                </a:solidFill>
                <a:latin typeface="Arial" charset="0"/>
                <a:ea typeface="Arial" charset="0"/>
                <a:cs typeface="Arial" charset="0"/>
              </a:rPr>
              <a:t>examples of frameworks</a:t>
            </a:r>
            <a:endParaRPr lang="en-US" sz="2800" dirty="0">
              <a:solidFill>
                <a:srgbClr val="3B666E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B3DEFE-9C70-3B42-B850-A51DC604024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4170" y="831613"/>
            <a:ext cx="4489280" cy="146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05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26B0F5-7391-B745-AE2E-B32D4924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72EA5E-7CB2-9643-889C-4791D0C58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Understand and analyze the work that you have done in the last weeks/months. </a:t>
            </a:r>
          </a:p>
          <a:p>
            <a:r>
              <a:rPr lang="en-US" dirty="0"/>
              <a:t>To help identify candidate indicators based on the work we have done already with other councils. </a:t>
            </a:r>
          </a:p>
          <a:p>
            <a:r>
              <a:rPr lang="en-US" dirty="0"/>
              <a:t>To review the relevance and quality of the proposed indicators to fit with the model.</a:t>
            </a:r>
          </a:p>
        </p:txBody>
      </p:sp>
    </p:spTree>
    <p:extLst>
      <p:ext uri="{BB962C8B-B14F-4D97-AF65-F5344CB8AC3E}">
        <p14:creationId xmlns:p14="http://schemas.microsoft.com/office/powerpoint/2010/main" val="3319250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0977" y="1506649"/>
            <a:ext cx="7198766" cy="486397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1163599" y="385662"/>
            <a:ext cx="5504347" cy="56341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" tIns="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cap="none" baseline="0">
                <a:solidFill>
                  <a:schemeClr val="tx1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456827"/>
            <a:r>
              <a:rPr lang="en-US" sz="2800" dirty="0">
                <a:solidFill>
                  <a:srgbClr val="3B666E"/>
                </a:solidFill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Unique </a:t>
            </a:r>
            <a:r>
              <a:rPr lang="en-US" sz="2800" dirty="0">
                <a:solidFill>
                  <a:srgbClr val="97AE6A"/>
                </a:solidFill>
                <a:latin typeface="Arial" panose="020B0604020202020204" pitchFamily="34" charset="0"/>
                <a:ea typeface="Avenir Black" charset="0"/>
                <a:cs typeface="Arial" panose="020B0604020202020204" pitchFamily="34" charset="0"/>
              </a:rPr>
              <a:t>design principles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0447" y="839350"/>
            <a:ext cx="67733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3B666E"/>
                </a:solidFill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The Social Progress Index (SPI) design principles allows an exclusive analysis of social progress</a:t>
            </a:r>
          </a:p>
          <a:p>
            <a:endParaRPr lang="en-US" sz="2000" dirty="0">
              <a:solidFill>
                <a:srgbClr val="3B666E"/>
              </a:solidFill>
              <a:latin typeface="Arial" panose="020B0604020202020204" pitchFamily="34" charset="0"/>
              <a:ea typeface="Avenir Light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827881" y="0"/>
            <a:ext cx="3376310" cy="6872990"/>
          </a:xfrm>
          <a:prstGeom prst="rect">
            <a:avLst/>
          </a:prstGeom>
          <a:solidFill>
            <a:srgbClr val="3B6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827881" y="4196"/>
            <a:ext cx="109728" cy="6876288"/>
          </a:xfrm>
          <a:prstGeom prst="rect">
            <a:avLst/>
          </a:prstGeom>
          <a:solidFill>
            <a:srgbClr val="D7C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8904021" y="287704"/>
            <a:ext cx="3249220" cy="5909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990">
              <a:lnSpc>
                <a:spcPct val="115000"/>
              </a:lnSpc>
              <a:spcBef>
                <a:spcPts val="300"/>
              </a:spcBef>
              <a:spcAft>
                <a:spcPts val="1200"/>
              </a:spcAft>
              <a:tabLst>
                <a:tab pos="4141470" algn="l"/>
              </a:tabLst>
            </a:pPr>
            <a:r>
              <a:rPr lang="en-US" sz="1600" b="1" dirty="0">
                <a:solidFill>
                  <a:srgbClr val="97AE6A"/>
                </a:solidFill>
                <a:latin typeface="Arial" panose="020B0604020202020204" pitchFamily="34" charset="0"/>
                <a:ea typeface="Avenir Heavy" charset="0"/>
                <a:cs typeface="Arial" panose="020B0604020202020204" pitchFamily="34" charset="0"/>
              </a:rPr>
              <a:t>Social and environmental indicators only</a:t>
            </a:r>
            <a:r>
              <a:rPr lang="en-US" sz="1600" dirty="0">
                <a:solidFill>
                  <a:srgbClr val="97AE6A"/>
                </a:solidFill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 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Measures social progress exclusively and directly, independent of economic indicators.</a:t>
            </a:r>
          </a:p>
          <a:p>
            <a:pPr marL="171450">
              <a:lnSpc>
                <a:spcPct val="115000"/>
              </a:lnSpc>
              <a:spcAft>
                <a:spcPts val="1200"/>
              </a:spcAft>
              <a:tabLst>
                <a:tab pos="4141470" algn="l"/>
              </a:tabLst>
            </a:pPr>
            <a:r>
              <a:rPr lang="en-US" sz="1600" b="1" dirty="0">
                <a:solidFill>
                  <a:srgbClr val="97AE6A"/>
                </a:solidFill>
                <a:latin typeface="Arial" panose="020B0604020202020204" pitchFamily="34" charset="0"/>
                <a:ea typeface="Avenir Heavy" charset="0"/>
                <a:cs typeface="Arial" panose="020B0604020202020204" pitchFamily="34" charset="0"/>
              </a:rPr>
              <a:t>Outcomes, not inputs</a:t>
            </a:r>
            <a:r>
              <a:rPr lang="en-US" sz="1600" dirty="0">
                <a:solidFill>
                  <a:srgbClr val="97AE6A"/>
                </a:solidFill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 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Measures outcomes or lived experience, regardless of effort spent.</a:t>
            </a:r>
          </a:p>
          <a:p>
            <a:pPr marL="171450">
              <a:lnSpc>
                <a:spcPct val="115000"/>
              </a:lnSpc>
              <a:spcAft>
                <a:spcPts val="1200"/>
              </a:spcAft>
              <a:tabLst>
                <a:tab pos="4141470" algn="l"/>
              </a:tabLst>
            </a:pPr>
            <a:r>
              <a:rPr lang="en-US" sz="1600" b="1" dirty="0">
                <a:solidFill>
                  <a:srgbClr val="97AE6A"/>
                </a:solidFill>
                <a:latin typeface="Arial" panose="020B0604020202020204" pitchFamily="34" charset="0"/>
                <a:ea typeface="Avenir Heavy" charset="0"/>
                <a:cs typeface="Arial" panose="020B0604020202020204" pitchFamily="34" charset="0"/>
              </a:rPr>
              <a:t>Holistic and relevant to all communities </a:t>
            </a:r>
            <a:r>
              <a:rPr lang="en-US" sz="1600" dirty="0">
                <a:solidFill>
                  <a:srgbClr val="97AE6A"/>
                </a:solidFill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Multidimensional measure that encompasses the many inter-related aspects of thriving societies everywhere.</a:t>
            </a:r>
          </a:p>
          <a:p>
            <a:pPr marL="171450">
              <a:lnSpc>
                <a:spcPct val="115000"/>
              </a:lnSpc>
              <a:spcAft>
                <a:spcPts val="1200"/>
              </a:spcAft>
              <a:tabLst>
                <a:tab pos="4141470" algn="l"/>
              </a:tabLst>
            </a:pPr>
            <a:r>
              <a:rPr lang="en-US" sz="1600" b="1" dirty="0">
                <a:solidFill>
                  <a:srgbClr val="97AE6A"/>
                </a:solidFill>
                <a:latin typeface="Arial" panose="020B0604020202020204" pitchFamily="34" charset="0"/>
                <a:ea typeface="Avenir Heavy" charset="0"/>
                <a:cs typeface="Arial" panose="020B0604020202020204" pitchFamily="34" charset="0"/>
              </a:rPr>
              <a:t>Actionability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Avenir Heavy" charset="0"/>
                <a:cs typeface="Arial" panose="020B0604020202020204" pitchFamily="34" charset="0"/>
              </a:rPr>
              <a:t> 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Practical tool that helps leaders and decision-makers implement policies and programs to drive faster social progress. 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7544" y="6296879"/>
            <a:ext cx="892196" cy="35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301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C449F8C-15C4-F041-B3D5-F24515D0A4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451" y="1540347"/>
            <a:ext cx="10420348" cy="4823689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199" y="2951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8AAF49-2299-DC41-ABF2-BE759A21F32A}"/>
              </a:ext>
            </a:extLst>
          </p:cNvPr>
          <p:cNvSpPr txBox="1"/>
          <p:nvPr/>
        </p:nvSpPr>
        <p:spPr>
          <a:xfrm>
            <a:off x="355434" y="644471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034FE72-DC56-BD4A-B784-126D728D2BD3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885F3B-0FF5-A147-B5A0-56AFA0B77069}"/>
              </a:ext>
            </a:extLst>
          </p:cNvPr>
          <p:cNvSpPr/>
          <p:nvPr/>
        </p:nvSpPr>
        <p:spPr>
          <a:xfrm>
            <a:off x="838199" y="107097"/>
            <a:ext cx="109347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3B666E"/>
                </a:solidFill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As a complement to GDP, </a:t>
            </a:r>
            <a:r>
              <a:rPr lang="en-US" sz="2400" b="1" dirty="0">
                <a:solidFill>
                  <a:srgbClr val="97AE6A"/>
                </a:solidFill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SPI answers universally important questions about the success of society</a:t>
            </a:r>
            <a:r>
              <a:rPr lang="en-US" sz="2400" dirty="0">
                <a:solidFill>
                  <a:srgbClr val="97AE6A"/>
                </a:solidFill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3B666E"/>
                </a:solidFill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that measures of economic progress cannot alone address.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C2B69D-1724-7A40-8804-5515D00AB8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1751" y="6364036"/>
            <a:ext cx="901085" cy="37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83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59545" y="430709"/>
            <a:ext cx="2826181" cy="36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18" tIns="45709" rIns="91418" bIns="45709" rtlCol="0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Basic Human Needs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83354" y="418189"/>
            <a:ext cx="2661469" cy="36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18" tIns="45709" rIns="91418" bIns="45709" rtlCol="0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Opportunity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52690" y="-45156"/>
            <a:ext cx="8239570" cy="36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18" tIns="45709" rIns="91418" bIns="45709" rtlCol="0" anchor="ctr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" charset="0"/>
                <a:ea typeface="Proxima Nova" charset="0"/>
                <a:cs typeface="Proxima Nova" charset="0"/>
              </a:rPr>
              <a:t>European Regional Social Progress Index Framework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54246" y="402126"/>
            <a:ext cx="35853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Foundations of Wellbeing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1891025" y="466599"/>
            <a:ext cx="8431031" cy="0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880485" y="862347"/>
            <a:ext cx="2661469" cy="0"/>
          </a:xfrm>
          <a:prstGeom prst="line">
            <a:avLst/>
          </a:prstGeom>
          <a:ln w="38100">
            <a:solidFill>
              <a:srgbClr val="00D4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752988" y="848074"/>
            <a:ext cx="2661469" cy="0"/>
          </a:xfrm>
          <a:prstGeom prst="line">
            <a:avLst/>
          </a:prstGeom>
          <a:ln w="38100">
            <a:solidFill>
              <a:srgbClr val="FF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847303" y="862347"/>
            <a:ext cx="2661469" cy="0"/>
          </a:xfrm>
          <a:prstGeom prst="line">
            <a:avLst/>
          </a:prstGeom>
          <a:ln w="38100">
            <a:solidFill>
              <a:srgbClr val="B6C4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861563" y="924676"/>
            <a:ext cx="2699312" cy="4693570"/>
          </a:xfrm>
          <a:prstGeom prst="rect">
            <a:avLst/>
          </a:prstGeom>
          <a:noFill/>
        </p:spPr>
        <p:txBody>
          <a:bodyPr wrap="square" lIns="91418" tIns="45709" rIns="91418" bIns="45709" rtlCol="0">
            <a:spAutoFit/>
          </a:bodyPr>
          <a:lstStyle/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Nutrition and Basic Medical Care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1. Premature mortality (&lt;65)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2. Infant mortality	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3. Unmet medical needs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4. Insufficient food		</a:t>
            </a:r>
          </a:p>
          <a:p>
            <a:pPr defTabSz="457092"/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Water and Sanitation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5. Satisfaction with water quality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6. Lack of toilet in dwelling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7. Uncollected sewage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8. Sewage treatment</a:t>
            </a:r>
            <a:r>
              <a:rPr lang="en-US" sz="1300" baseline="300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Shelter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9.   Burdensome cost of housing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10. Satisfaction with housing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11. Overcrowding	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12. Lack of adequate heating</a:t>
            </a:r>
          </a:p>
          <a:p>
            <a:pPr defTabSz="457092"/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Personal Safety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13. Homicide rate	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14. Safety at night	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15. Traffic deaths		</a:t>
            </a:r>
          </a:p>
          <a:p>
            <a:pPr defTabSz="457092"/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52988" y="929283"/>
            <a:ext cx="3203895" cy="5493789"/>
          </a:xfrm>
          <a:prstGeom prst="rect">
            <a:avLst/>
          </a:prstGeom>
          <a:noFill/>
        </p:spPr>
        <p:txBody>
          <a:bodyPr wrap="square" lIns="91418" tIns="45709" rIns="91418" bIns="45709" rtlCol="0">
            <a:spAutoFit/>
          </a:bodyPr>
          <a:lstStyle/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Access to Basic Knowledge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16. Upper-secondary enrolment rate</a:t>
            </a:r>
          </a:p>
          <a:p>
            <a:pPr defTabSz="457200"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17. Lower secondary completion only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18. Early school leavers			</a:t>
            </a:r>
          </a:p>
          <a:p>
            <a:pPr defTabSz="457200"/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Access to Information and</a:t>
            </a: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Communications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19. Internet at home			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20. Broadband at home			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21. Online interaction 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with public authorities</a:t>
            </a:r>
          </a:p>
          <a:p>
            <a:pPr defTabSz="457200"/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Health and Wellness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22. Life expectancy			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23. General health status			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24. Standardized cancer death rate	      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25. Standardized heart disease death rate	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26. Unmet dental needs			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27. Satisfaction with air quality		</a:t>
            </a:r>
          </a:p>
          <a:p>
            <a:pPr defTabSz="457200"/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Environmental Quality</a:t>
            </a:r>
            <a:endParaRPr lang="en-US" sz="1300" baseline="300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28. Air pollution-pm10		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29. Air pollution-pm2.5			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30. Air pollution-ozone	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31. Pollution or grime 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32. Protected land (</a:t>
            </a:r>
            <a:r>
              <a:rPr lang="en-US" sz="1300" dirty="0" err="1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Natura</a:t>
            </a: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 2000)</a:t>
            </a:r>
            <a:r>
              <a:rPr lang="en-US" sz="1300" baseline="300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	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47303" y="946766"/>
            <a:ext cx="3133569" cy="5493789"/>
          </a:xfrm>
          <a:prstGeom prst="rect">
            <a:avLst/>
          </a:prstGeom>
          <a:noFill/>
        </p:spPr>
        <p:txBody>
          <a:bodyPr wrap="square" lIns="91418" tIns="45709" rIns="91418" bIns="45709" rtlCol="0">
            <a:spAutoFit/>
          </a:bodyPr>
          <a:lstStyle/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Personal Rights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33. Trust in the political system	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34. Trust in the legal system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35. Trust in the police	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36. Quality of public services</a:t>
            </a:r>
          </a:p>
          <a:p>
            <a:pPr defTabSz="457092"/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Personal Freedom and Choice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37. Freedom over life choices	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38. Teenage pregnancy		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39. Young people not in education, 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employment or training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40. Corruption index	</a:t>
            </a:r>
          </a:p>
          <a:p>
            <a:pPr defTabSz="457092"/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Inclusiveness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41. Impartiality of government services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42. Tolerance for immigrants	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43. Tolerance for minorities	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44. Attitudes toward people with disabilities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45. Tolerance for homosexuals	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46. Gender employment gap	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47. Community safety net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		</a:t>
            </a: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Access to Advanced Education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48. Tertiary education attainment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49. Tertiary enrolment		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50. Lifelong learning		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B9874-4E4A-49B9-875E-84783B23E8AF}" type="slidenum">
              <a:rPr lang="en-US" smtClean="0"/>
              <a:pPr/>
              <a:t>5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880485" y="6382285"/>
            <a:ext cx="2661469" cy="0"/>
          </a:xfrm>
          <a:prstGeom prst="line">
            <a:avLst/>
          </a:prstGeom>
          <a:ln w="28575">
            <a:solidFill>
              <a:srgbClr val="00D4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795975" y="6760711"/>
            <a:ext cx="2661469" cy="0"/>
          </a:xfrm>
          <a:prstGeom prst="line">
            <a:avLst/>
          </a:prstGeom>
          <a:ln w="28575">
            <a:solidFill>
              <a:srgbClr val="FF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650047" y="6382285"/>
            <a:ext cx="2661469" cy="0"/>
          </a:xfrm>
          <a:prstGeom prst="line">
            <a:avLst/>
          </a:prstGeom>
          <a:ln w="28575">
            <a:solidFill>
              <a:srgbClr val="B6C4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BEC23619-4788-C14C-9D9C-EA0AAAA89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6927" y="50643"/>
            <a:ext cx="1544607" cy="10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27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59545" y="430709"/>
            <a:ext cx="2826181" cy="36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18" tIns="45709" rIns="91418" bIns="45709" rtlCol="0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Basic Human Needs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83354" y="418189"/>
            <a:ext cx="2661469" cy="36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18" tIns="45709" rIns="91418" bIns="45709" rtlCol="0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Opportunity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2430" y="65064"/>
            <a:ext cx="8239570" cy="36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18" tIns="45709" rIns="91418" bIns="45709" rtlCol="0" anchor="ctr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" charset="0"/>
                <a:ea typeface="Proxima Nova" charset="0"/>
                <a:cs typeface="Proxima Nova" charset="0"/>
              </a:rPr>
              <a:t>US States Progress Index Framework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54246" y="402126"/>
            <a:ext cx="35853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Foundations of Wellbeing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1891025" y="466599"/>
            <a:ext cx="8431031" cy="0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880485" y="862347"/>
            <a:ext cx="2661469" cy="0"/>
          </a:xfrm>
          <a:prstGeom prst="line">
            <a:avLst/>
          </a:prstGeom>
          <a:ln w="38100">
            <a:solidFill>
              <a:srgbClr val="00D4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752988" y="848074"/>
            <a:ext cx="2661469" cy="0"/>
          </a:xfrm>
          <a:prstGeom prst="line">
            <a:avLst/>
          </a:prstGeom>
          <a:ln w="38100">
            <a:solidFill>
              <a:srgbClr val="FF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847303" y="862347"/>
            <a:ext cx="2661469" cy="0"/>
          </a:xfrm>
          <a:prstGeom prst="line">
            <a:avLst/>
          </a:prstGeom>
          <a:ln w="38100">
            <a:solidFill>
              <a:srgbClr val="B6C4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861563" y="924676"/>
            <a:ext cx="2699312" cy="5370679"/>
          </a:xfrm>
          <a:prstGeom prst="rect">
            <a:avLst/>
          </a:prstGeom>
          <a:noFill/>
        </p:spPr>
        <p:txBody>
          <a:bodyPr wrap="square" lIns="91418" tIns="45709" rIns="91418" bIns="45709" rtlCol="0">
            <a:spAutoFit/>
          </a:bodyPr>
          <a:lstStyle/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Nutrition and Basic Medical Care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Food insecurity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Maternal mortality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Infant mortality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Youth preventative medical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Youth preventative dental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tabLst>
                <a:tab pos="3021013" algn="l"/>
              </a:tabLst>
            </a:pP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Water and Sanitation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Clean and safe water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Drinking water violations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Water fluoridation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Shelter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Housing problems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Availability of affordable housing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Homelessness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Unsheltered homeless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Personal Safety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Violent crime rate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Murder rate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Property crime rate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Traffic deaths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Perceived safety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52988" y="929283"/>
            <a:ext cx="3203895" cy="5755400"/>
          </a:xfrm>
          <a:prstGeom prst="rect">
            <a:avLst/>
          </a:prstGeom>
          <a:noFill/>
        </p:spPr>
        <p:txBody>
          <a:bodyPr wrap="square" lIns="91418" tIns="45709" rIns="91418" bIns="45709" rtlCol="0">
            <a:spAutoFit/>
          </a:bodyPr>
          <a:lstStyle/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Access to Basic Knowledge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Preschool enrollment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High school incompletion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Math proficiency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Reading proficiency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Financial literacy</a:t>
            </a:r>
          </a:p>
          <a:p>
            <a:pPr defTabSz="457200"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</a:t>
            </a:r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Access to Information and</a:t>
            </a: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Communications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Urban access to broadband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Rural access to broadband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Income parity in broadband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Home computer with fixed broadband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Health and Wellness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Adult obesity rate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Prevalence of overweight youth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Life expectancy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Cost burden of treatment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Suicide rate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Drug overdose deaths</a:t>
            </a:r>
          </a:p>
          <a:p>
            <a:pPr defTabSz="457200"/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Environmental Quality</a:t>
            </a:r>
            <a:endParaRPr lang="en-US" sz="1300" baseline="300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Carbon dioxide emissions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Air pollution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Pesticide exposure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Renewable energy consumption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47303" y="946766"/>
            <a:ext cx="3133569" cy="5355290"/>
          </a:xfrm>
          <a:prstGeom prst="rect">
            <a:avLst/>
          </a:prstGeom>
          <a:noFill/>
        </p:spPr>
        <p:txBody>
          <a:bodyPr wrap="square" lIns="91418" tIns="45709" rIns="91418" bIns="45709" rtlCol="0">
            <a:spAutoFit/>
          </a:bodyPr>
          <a:lstStyle/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Personal Rights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Women in state legislature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Voter turnout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Robust election process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Corruption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Personal Freedom and Choice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Early marriage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Teenage birth rate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Quality of public transportation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Like what I do every day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Inclusiveness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Gender pay gap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Employment discrimination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Acceptance of legal immigration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Support of same-sex marriage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Access to disability support services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Hate group concentration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	</a:t>
            </a: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Access to Advanced Education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Percent with 2- or 4-year college degree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Percent with an advanced degree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College retention rate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B9874-4E4A-49B9-875E-84783B23E8AF}" type="slidenum">
              <a:rPr lang="en-US" smtClean="0"/>
              <a:pPr/>
              <a:t>6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880485" y="6382285"/>
            <a:ext cx="2661469" cy="0"/>
          </a:xfrm>
          <a:prstGeom prst="line">
            <a:avLst/>
          </a:prstGeom>
          <a:ln w="28575">
            <a:solidFill>
              <a:srgbClr val="00D4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795975" y="6760711"/>
            <a:ext cx="2661469" cy="0"/>
          </a:xfrm>
          <a:prstGeom prst="line">
            <a:avLst/>
          </a:prstGeom>
          <a:ln w="28575">
            <a:solidFill>
              <a:srgbClr val="FF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650047" y="6382285"/>
            <a:ext cx="2661469" cy="0"/>
          </a:xfrm>
          <a:prstGeom prst="line">
            <a:avLst/>
          </a:prstGeom>
          <a:ln w="28575">
            <a:solidFill>
              <a:srgbClr val="B6C4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A4C63D4-63A1-414E-A608-1F0DA4298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5568" y="173048"/>
            <a:ext cx="1968489" cy="103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766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59545" y="430709"/>
            <a:ext cx="2826181" cy="36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18" tIns="45709" rIns="91418" bIns="45709" rtlCol="0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Basic Human Needs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83354" y="418189"/>
            <a:ext cx="2661469" cy="36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18" tIns="45709" rIns="91418" bIns="45709" rtlCol="0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Opportunity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2975" y="36816"/>
            <a:ext cx="8239570" cy="36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18" tIns="45709" rIns="91418" bIns="45709" rtlCol="0" anchor="ctr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" charset="0"/>
                <a:ea typeface="Proxima Nova" charset="0"/>
                <a:cs typeface="Proxima Nova" charset="0"/>
              </a:rPr>
              <a:t>States of India Social Progress Index Framework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54246" y="402126"/>
            <a:ext cx="35853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Foundations of Wellbeing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1891025" y="466599"/>
            <a:ext cx="8431031" cy="0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880485" y="862347"/>
            <a:ext cx="2661469" cy="0"/>
          </a:xfrm>
          <a:prstGeom prst="line">
            <a:avLst/>
          </a:prstGeom>
          <a:ln w="38100">
            <a:solidFill>
              <a:srgbClr val="00D4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752988" y="848074"/>
            <a:ext cx="2661469" cy="0"/>
          </a:xfrm>
          <a:prstGeom prst="line">
            <a:avLst/>
          </a:prstGeom>
          <a:ln w="38100">
            <a:solidFill>
              <a:srgbClr val="FF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847303" y="862347"/>
            <a:ext cx="2661469" cy="0"/>
          </a:xfrm>
          <a:prstGeom prst="line">
            <a:avLst/>
          </a:prstGeom>
          <a:ln w="38100">
            <a:solidFill>
              <a:srgbClr val="B6C4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861563" y="924676"/>
            <a:ext cx="2699312" cy="5893899"/>
          </a:xfrm>
          <a:prstGeom prst="rect">
            <a:avLst/>
          </a:prstGeom>
          <a:noFill/>
        </p:spPr>
        <p:txBody>
          <a:bodyPr wrap="square" lIns="91418" tIns="45709" rIns="91418" bIns="45709" rtlCol="0">
            <a:spAutoFit/>
          </a:bodyPr>
          <a:lstStyle/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Nutrition and Basic Medical Care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Children under  5 years who are underweight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Children under 5 years with anemia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Infant mortality rate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Maternal mortality rate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Water and Sanitation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Diarrhea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Drinking water covered habitations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Improved water source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Rural Sanitation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Typhoid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Shelter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Electricity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Housing Shortages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Power Deficit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Pucca Houses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Personal Safety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Crimes against women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Murder Crimes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Road Deaths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Violent Crimes.	</a:t>
            </a:r>
          </a:p>
          <a:p>
            <a:pPr defTabSz="457092"/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52988" y="929283"/>
            <a:ext cx="3203895" cy="5493789"/>
          </a:xfrm>
          <a:prstGeom prst="rect">
            <a:avLst/>
          </a:prstGeom>
          <a:noFill/>
        </p:spPr>
        <p:txBody>
          <a:bodyPr wrap="square" lIns="91418" tIns="45709" rIns="91418" bIns="45709" rtlCol="0">
            <a:spAutoFit/>
          </a:bodyPr>
          <a:lstStyle/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Access to Basic Knowledge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Gender Parity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Gross Secondary enrolment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Literacy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Net primary  enrolment.	</a:t>
            </a: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Access to Information and</a:t>
            </a: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Communications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Internet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News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Phone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TV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Health and Wellness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HIV. Leprosy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Life expectancy at 60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Obesity Female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Obesity Male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Respiratory Infections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Suicides	</a:t>
            </a:r>
          </a:p>
          <a:p>
            <a:pPr defTabSz="457200"/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Environmental Quality</a:t>
            </a:r>
            <a:endParaRPr lang="en-US" sz="1300" baseline="300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Forest cover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Land Degradation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Renewable energy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Water withdrawals</a:t>
            </a: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.</a:t>
            </a:r>
            <a:r>
              <a:rPr lang="en-US" sz="1300" baseline="300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	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47303" y="946766"/>
            <a:ext cx="3133569" cy="5493789"/>
          </a:xfrm>
          <a:prstGeom prst="rect">
            <a:avLst/>
          </a:prstGeom>
          <a:noFill/>
        </p:spPr>
        <p:txBody>
          <a:bodyPr wrap="square" lIns="91418" tIns="45709" rIns="91418" bIns="45709" rtlCol="0">
            <a:spAutoFit/>
          </a:bodyPr>
          <a:lstStyle/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Personal Rights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Human trafficking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Judiciary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Property Rights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Personal Freedom and Choice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Child </a:t>
            </a:r>
            <a:r>
              <a:rPr lang="en-US" sz="1300" dirty="0" err="1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Labour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Corruption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Early Marriage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Family Planning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Inclusiveness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Child Sex Ratio. 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Financial Inclusion-Bank Branches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Financial Inclusion-Women Insurance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Schedule Tribe Enrolment, higher education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Woman in Panchayati Raj Institutions.	</a:t>
            </a:r>
          </a:p>
          <a:p>
            <a:pPr defTabSz="457092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	</a:t>
            </a: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Access to Advanced Education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Colleges (UGC)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Female Graduates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Gross Enrolment Ratio- Higher Education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Technical Institutes	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B9874-4E4A-49B9-875E-84783B23E8AF}" type="slidenum">
              <a:rPr lang="en-US" smtClean="0"/>
              <a:pPr/>
              <a:t>7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880485" y="6382285"/>
            <a:ext cx="2661469" cy="0"/>
          </a:xfrm>
          <a:prstGeom prst="line">
            <a:avLst/>
          </a:prstGeom>
          <a:ln w="28575">
            <a:solidFill>
              <a:srgbClr val="00D4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795975" y="6760711"/>
            <a:ext cx="2661469" cy="0"/>
          </a:xfrm>
          <a:prstGeom prst="line">
            <a:avLst/>
          </a:prstGeom>
          <a:ln w="28575">
            <a:solidFill>
              <a:srgbClr val="FF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650047" y="6382285"/>
            <a:ext cx="2661469" cy="0"/>
          </a:xfrm>
          <a:prstGeom prst="line">
            <a:avLst/>
          </a:prstGeom>
          <a:ln w="28575">
            <a:solidFill>
              <a:srgbClr val="B6C4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F9317F7-EE61-2947-84B2-455087BD5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4796" y="153369"/>
            <a:ext cx="1394925" cy="92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116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59545" y="430709"/>
            <a:ext cx="2826181" cy="36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18" tIns="45709" rIns="91418" bIns="45709" rtlCol="0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Basic Human Needs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83354" y="418189"/>
            <a:ext cx="2661469" cy="36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18" tIns="45709" rIns="91418" bIns="45709" rtlCol="0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Opportunity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2975" y="36816"/>
            <a:ext cx="8239570" cy="36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18" tIns="45709" rIns="91418" bIns="45709" rtlCol="0" anchor="ctr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" charset="0"/>
                <a:ea typeface="Proxima Nova" charset="0"/>
                <a:cs typeface="Proxima Nova" charset="0"/>
              </a:rPr>
              <a:t>Barking and Dagenham Social Progress Index Framework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54246" y="402126"/>
            <a:ext cx="35853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Foundations of Wellbeing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1891025" y="466599"/>
            <a:ext cx="8431031" cy="0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880485" y="862347"/>
            <a:ext cx="2661469" cy="0"/>
          </a:xfrm>
          <a:prstGeom prst="line">
            <a:avLst/>
          </a:prstGeom>
          <a:ln w="38100">
            <a:solidFill>
              <a:srgbClr val="00D4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752988" y="848074"/>
            <a:ext cx="2661469" cy="0"/>
          </a:xfrm>
          <a:prstGeom prst="line">
            <a:avLst/>
          </a:prstGeom>
          <a:ln w="38100">
            <a:solidFill>
              <a:srgbClr val="FF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847303" y="862347"/>
            <a:ext cx="2661469" cy="0"/>
          </a:xfrm>
          <a:prstGeom prst="line">
            <a:avLst/>
          </a:prstGeom>
          <a:ln w="38100">
            <a:solidFill>
              <a:srgbClr val="B6C4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861563" y="924676"/>
            <a:ext cx="2699312" cy="5509178"/>
          </a:xfrm>
          <a:prstGeom prst="rect">
            <a:avLst/>
          </a:prstGeom>
          <a:noFill/>
        </p:spPr>
        <p:txBody>
          <a:bodyPr wrap="square" lIns="91418" tIns="45709" rIns="91418" bIns="45709" rtlCol="0">
            <a:spAutoFit/>
          </a:bodyPr>
          <a:lstStyle/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Nutrition and Basic Medical Care</a:t>
            </a:r>
          </a:p>
          <a:p>
            <a:pPr indent="-34290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Premature mortality </a:t>
            </a:r>
          </a:p>
          <a:p>
            <a:pPr indent="-34290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Death rate</a:t>
            </a: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	</a:t>
            </a:r>
          </a:p>
          <a:p>
            <a:pPr indent="-34290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Foodbank users </a:t>
            </a:r>
          </a:p>
          <a:p>
            <a:pPr defTabSz="457092"/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Water and Sanitation</a:t>
            </a:r>
          </a:p>
          <a:p>
            <a:pPr indent="-34290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Overcrowding </a:t>
            </a:r>
          </a:p>
          <a:p>
            <a:pPr indent="-34290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Food hygiene ratings</a:t>
            </a:r>
          </a:p>
          <a:p>
            <a:pPr indent="-34290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Pest control visits </a:t>
            </a:r>
            <a:r>
              <a:rPr lang="en-US" sz="1300" baseline="300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Shelter</a:t>
            </a:r>
          </a:p>
          <a:p>
            <a:pPr indent="-34290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Housing affordability</a:t>
            </a:r>
          </a:p>
          <a:p>
            <a:pPr indent="-34290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Non-decent homes</a:t>
            </a:r>
          </a:p>
          <a:p>
            <a:pPr indent="-34290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Homelessness</a:t>
            </a:r>
          </a:p>
          <a:p>
            <a:pPr indent="-34290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Housing benefits </a:t>
            </a:r>
          </a:p>
          <a:p>
            <a:pPr indent="-34290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Households in fuel poverty</a:t>
            </a:r>
          </a:p>
          <a:p>
            <a:pPr defTabSz="457092"/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Personal Safety</a:t>
            </a:r>
          </a:p>
          <a:p>
            <a:pPr indent="-34290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People killed or seriously injured in road traffic accidents</a:t>
            </a:r>
          </a:p>
          <a:p>
            <a:pPr indent="-34290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Crime rate</a:t>
            </a:r>
          </a:p>
          <a:p>
            <a:pPr indent="-34290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Domestic Abuse</a:t>
            </a:r>
          </a:p>
          <a:p>
            <a:pPr indent="-34290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Domestic violence with injury</a:t>
            </a:r>
          </a:p>
          <a:p>
            <a:pPr indent="-34290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Serious youth violence victim</a:t>
            </a: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s</a:t>
            </a: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	</a:t>
            </a:r>
          </a:p>
          <a:p>
            <a:pPr defTabSz="457092"/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52988" y="929283"/>
            <a:ext cx="3203895" cy="6653081"/>
          </a:xfrm>
          <a:prstGeom prst="rect">
            <a:avLst/>
          </a:prstGeom>
          <a:noFill/>
        </p:spPr>
        <p:txBody>
          <a:bodyPr wrap="square" lIns="91418" tIns="45709" rIns="91418" bIns="45709" rtlCol="0">
            <a:spAutoFit/>
          </a:bodyPr>
          <a:lstStyle/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Access to Basic Knowledge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Key Stage 2 attainment in reading writing and maths.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Key stage 2 gap FSM and non-FSM pupils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Key stage 4 gap FSM and non-FSM pupils.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Schools judged as outstanding/good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Persistent absentees</a:t>
            </a:r>
            <a:r>
              <a:rPr lang="en-GB" sz="14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.</a:t>
            </a: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</a:t>
            </a: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Access to Information and</a:t>
            </a: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Communications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Residents without internet access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Registered library users 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Average broadband speed 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My Account users </a:t>
            </a:r>
          </a:p>
          <a:p>
            <a:pPr defTabSz="457200">
              <a:tabLst>
                <a:tab pos="3021013" algn="l"/>
              </a:tabLst>
            </a:pP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Health and Wellness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Obesity amongst children in Reception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Obesity amongst children in Year 6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Excess weight in adults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Male life expectancy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Female life expectancy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	</a:t>
            </a: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Environmental Quality</a:t>
            </a:r>
            <a:endParaRPr lang="en-US" sz="1300" baseline="300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Air pollution-pm10 exposure	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Air pollution-NO2 exposure	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Fly-Tipping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Noise complaints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Access to parks and open space </a:t>
            </a:r>
            <a:r>
              <a:rPr lang="en-US" sz="1300" baseline="300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	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47303" y="946766"/>
            <a:ext cx="3133569" cy="6617174"/>
          </a:xfrm>
          <a:prstGeom prst="rect">
            <a:avLst/>
          </a:prstGeom>
          <a:noFill/>
        </p:spPr>
        <p:txBody>
          <a:bodyPr wrap="square" lIns="91418" tIns="45709" rIns="91418" bIns="45709" rtlCol="0">
            <a:spAutoFit/>
          </a:bodyPr>
          <a:lstStyle/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Personal Rights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GB" sz="1400" dirty="0"/>
              <a:t>Households who own their property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GB" sz="1400" dirty="0"/>
              <a:t>Voter registration 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GB" sz="1400" dirty="0"/>
              <a:t>Voter turnout </a:t>
            </a:r>
          </a:p>
          <a:p>
            <a:pPr defTabSz="457092"/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Personal Freedom and Choice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GB" sz="1400" dirty="0"/>
              <a:t>Teenage pregnancy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GB" sz="1400" dirty="0"/>
              <a:t>Youth unemployment gap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GB" sz="1400" dirty="0"/>
              <a:t>Public transport accessibility</a:t>
            </a: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GB" sz="1400" dirty="0"/>
              <a:t>Pension Credit claimants</a:t>
            </a:r>
          </a:p>
          <a:p>
            <a:pPr marL="285750" indent="-285750" defTabSz="457092">
              <a:buFont typeface="Arial" panose="020B0604020202020204" pitchFamily="34" charset="0"/>
              <a:buChar char="•"/>
            </a:pPr>
            <a:r>
              <a:rPr lang="en-GB" sz="1400" dirty="0"/>
              <a:t>Shelter </a:t>
            </a:r>
            <a:r>
              <a:rPr lang="en-GB" sz="1400" dirty="0" err="1"/>
              <a:t>Longterm</a:t>
            </a:r>
            <a:r>
              <a:rPr lang="en-GB" sz="1400" dirty="0"/>
              <a:t> JSA claimants</a:t>
            </a: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</a:t>
            </a:r>
          </a:p>
          <a:p>
            <a:pPr defTabSz="457092"/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Inclusiveness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Volunteering residents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Racist hate crime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Perceived community harmony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Adults with learning disabilities in employment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Adults with learning disabilities living independently</a:t>
            </a: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</a:t>
            </a: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Access to Advanced Education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Sustained education after key stage 4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Young people not in education, employment or training 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Young people in employment with training</a:t>
            </a:r>
          </a:p>
          <a:p>
            <a:pPr indent="-342900" defTabSz="457200">
              <a:buFont typeface="Arial" panose="020B0604020202020204" pitchFamily="34" charset="0"/>
              <a:buChar char="•"/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Adults with no qualifications </a:t>
            </a: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	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1880485" y="6382285"/>
            <a:ext cx="2661469" cy="0"/>
          </a:xfrm>
          <a:prstGeom prst="line">
            <a:avLst/>
          </a:prstGeom>
          <a:ln w="28575">
            <a:solidFill>
              <a:srgbClr val="00D4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795975" y="6760711"/>
            <a:ext cx="2661469" cy="0"/>
          </a:xfrm>
          <a:prstGeom prst="line">
            <a:avLst/>
          </a:prstGeom>
          <a:ln w="28575">
            <a:solidFill>
              <a:srgbClr val="FF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650047" y="6382285"/>
            <a:ext cx="2661469" cy="0"/>
          </a:xfrm>
          <a:prstGeom prst="line">
            <a:avLst/>
          </a:prstGeom>
          <a:ln w="28575">
            <a:solidFill>
              <a:srgbClr val="B6C4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3710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59545" y="430709"/>
            <a:ext cx="2826181" cy="36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18" tIns="45709" rIns="91418" bIns="45709" rtlCol="0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Basic Human Needs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83354" y="418189"/>
            <a:ext cx="2661469" cy="36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18" tIns="45709" rIns="91418" bIns="45709" rtlCol="0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Opportunity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2430" y="65064"/>
            <a:ext cx="8239570" cy="36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18" tIns="45709" rIns="91418" bIns="45709" rtlCol="0" anchor="ctr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" charset="0"/>
                <a:ea typeface="Proxima Nova" charset="0"/>
                <a:cs typeface="Proxima Nova" charset="0"/>
              </a:rPr>
              <a:t>Leeds Social Progress Index Framework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54246" y="402126"/>
            <a:ext cx="35853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092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Foundations of Wellbeing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1891025" y="466599"/>
            <a:ext cx="8431031" cy="0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880485" y="862347"/>
            <a:ext cx="2661469" cy="0"/>
          </a:xfrm>
          <a:prstGeom prst="line">
            <a:avLst/>
          </a:prstGeom>
          <a:ln w="38100">
            <a:solidFill>
              <a:srgbClr val="00D4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752988" y="848074"/>
            <a:ext cx="2661469" cy="0"/>
          </a:xfrm>
          <a:prstGeom prst="line">
            <a:avLst/>
          </a:prstGeom>
          <a:ln w="38100">
            <a:solidFill>
              <a:srgbClr val="FF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847303" y="862347"/>
            <a:ext cx="2661469" cy="0"/>
          </a:xfrm>
          <a:prstGeom prst="line">
            <a:avLst/>
          </a:prstGeom>
          <a:ln w="38100">
            <a:solidFill>
              <a:srgbClr val="B6C4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861563" y="924676"/>
            <a:ext cx="2699312" cy="5709233"/>
          </a:xfrm>
          <a:prstGeom prst="rect">
            <a:avLst/>
          </a:prstGeom>
          <a:noFill/>
        </p:spPr>
        <p:txBody>
          <a:bodyPr wrap="square" lIns="91418" tIns="45709" rIns="91418" bIns="45709" rtlCol="0">
            <a:spAutoFit/>
          </a:bodyPr>
          <a:lstStyle/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Nutrition and Basic Medical Care</a:t>
            </a:r>
          </a:p>
          <a:p>
            <a:pPr defTabSz="457092"/>
            <a:r>
              <a:rPr lang="en-GB" sz="1400" dirty="0"/>
              <a:t>x</a:t>
            </a:r>
          </a:p>
          <a:p>
            <a:pPr defTabSz="457092"/>
            <a:r>
              <a:rPr lang="en-GB" sz="1400" dirty="0"/>
              <a:t>X</a:t>
            </a:r>
          </a:p>
          <a:p>
            <a:pPr defTabSz="457092"/>
            <a:r>
              <a:rPr lang="en-GB" sz="1400" dirty="0"/>
              <a:t>X</a:t>
            </a:r>
          </a:p>
          <a:p>
            <a:pPr defTabSz="457092"/>
            <a:r>
              <a:rPr lang="en-GB" sz="1400" dirty="0"/>
              <a:t>x</a:t>
            </a:r>
            <a:br>
              <a:rPr lang="en-GB" sz="1400" dirty="0"/>
            </a:b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Water and Sanitation</a:t>
            </a:r>
          </a:p>
          <a:p>
            <a:pPr defTabSz="457092"/>
            <a:r>
              <a:rPr lang="en-GB" sz="1400" dirty="0"/>
              <a:t>X</a:t>
            </a:r>
          </a:p>
          <a:p>
            <a:pPr defTabSz="457092"/>
            <a:r>
              <a:rPr lang="en-GB" sz="1400" dirty="0"/>
              <a:t>X</a:t>
            </a:r>
          </a:p>
          <a:p>
            <a:pPr defTabSz="457092"/>
            <a:r>
              <a:rPr lang="en-GB" sz="1400" dirty="0"/>
              <a:t>X</a:t>
            </a:r>
          </a:p>
          <a:p>
            <a:pPr defTabSz="457092"/>
            <a:r>
              <a:rPr lang="en-GB" sz="1400" dirty="0"/>
              <a:t>X</a:t>
            </a:r>
          </a:p>
          <a:p>
            <a:pPr defTabSz="457092"/>
            <a:br>
              <a:rPr lang="en-GB" sz="1400" dirty="0"/>
            </a:b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</a:t>
            </a:r>
            <a:r>
              <a:rPr lang="en-US" sz="1300" baseline="300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Shelter</a:t>
            </a:r>
          </a:p>
          <a:p>
            <a:pPr defTabSz="457092"/>
            <a:r>
              <a:rPr lang="en-GB" sz="1400" dirty="0"/>
              <a:t>X</a:t>
            </a:r>
          </a:p>
          <a:p>
            <a:pPr defTabSz="457092"/>
            <a:r>
              <a:rPr lang="en-GB" sz="1400" dirty="0"/>
              <a:t>X</a:t>
            </a:r>
          </a:p>
          <a:p>
            <a:pPr defTabSz="457092"/>
            <a:r>
              <a:rPr lang="en-GB" sz="1400" dirty="0"/>
              <a:t>X</a:t>
            </a:r>
          </a:p>
          <a:p>
            <a:pPr defTabSz="457092"/>
            <a:r>
              <a:rPr lang="en-GB" sz="1400" dirty="0"/>
              <a:t>x</a:t>
            </a:r>
            <a:br>
              <a:rPr lang="en-GB" sz="1400" dirty="0"/>
            </a:b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</a:t>
            </a: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Personal Safety</a:t>
            </a:r>
          </a:p>
          <a:p>
            <a:pPr defTabSz="457092"/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X</a:t>
            </a:r>
          </a:p>
          <a:p>
            <a:pPr defTabSz="457092"/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X</a:t>
            </a:r>
          </a:p>
          <a:p>
            <a:pPr defTabSz="457092"/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X</a:t>
            </a:r>
          </a:p>
          <a:p>
            <a:pPr defTabSz="457092"/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x</a:t>
            </a:r>
            <a:br>
              <a:rPr lang="en-GB" sz="1400" dirty="0"/>
            </a:b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</a:t>
            </a:r>
          </a:p>
          <a:p>
            <a:pPr defTabSz="457092"/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52988" y="929283"/>
            <a:ext cx="3203895" cy="5293735"/>
          </a:xfrm>
          <a:prstGeom prst="rect">
            <a:avLst/>
          </a:prstGeom>
          <a:noFill/>
        </p:spPr>
        <p:txBody>
          <a:bodyPr wrap="square" lIns="91418" tIns="45709" rIns="91418" bIns="45709" rtlCol="0">
            <a:spAutoFit/>
          </a:bodyPr>
          <a:lstStyle/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Access to Basic Knowledge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x</a:t>
            </a:r>
          </a:p>
          <a:p>
            <a:pPr defTabSz="457200"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x</a:t>
            </a:r>
          </a:p>
          <a:p>
            <a:pPr defTabSz="457200"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x</a:t>
            </a:r>
          </a:p>
          <a:p>
            <a:pPr defTabSz="457200">
              <a:tabLst>
                <a:tab pos="3021013" algn="l"/>
              </a:tabLst>
            </a:pPr>
            <a:r>
              <a:rPr lang="en-GB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x</a:t>
            </a:r>
          </a:p>
          <a:p>
            <a:pPr defTabSz="457200">
              <a:tabLst>
                <a:tab pos="3021013" algn="l"/>
              </a:tabLst>
            </a:pPr>
            <a:endParaRPr lang="en-GB" sz="1300" dirty="0">
              <a:solidFill>
                <a:schemeClr val="tx2">
                  <a:lumMod val="50000"/>
                </a:schemeClr>
              </a:solidFill>
              <a:latin typeface="Proxima Nova Cond" charset="0"/>
            </a:endParaRPr>
          </a:p>
          <a:p>
            <a:pPr defTabSz="457200">
              <a:tabLst>
                <a:tab pos="3021013" algn="l"/>
              </a:tabLst>
            </a:pP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</a:t>
            </a: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Access to Information and</a:t>
            </a: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Communications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Health and Wellness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Environmental Quality</a:t>
            </a:r>
            <a:endParaRPr lang="en-US" sz="1300" baseline="300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  <a:br>
              <a:rPr lang="en-GB" sz="1400" dirty="0"/>
            </a:b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47303" y="946766"/>
            <a:ext cx="3133569" cy="5647678"/>
          </a:xfrm>
          <a:prstGeom prst="rect">
            <a:avLst/>
          </a:prstGeom>
          <a:noFill/>
        </p:spPr>
        <p:txBody>
          <a:bodyPr wrap="square" lIns="91418" tIns="45709" rIns="91418" bIns="45709" rtlCol="0">
            <a:spAutoFit/>
          </a:bodyPr>
          <a:lstStyle/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Personal Rights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</a:rPr>
              <a:t>x</a:t>
            </a:r>
            <a:br>
              <a:rPr lang="en-GB" sz="1400" dirty="0"/>
            </a:br>
            <a:r>
              <a:rPr lang="en-GB" sz="1400" dirty="0"/>
              <a:t> </a:t>
            </a: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</a:t>
            </a: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Personal Freedom and Choice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092"/>
            <a:br>
              <a:rPr lang="en-GB" sz="1400" dirty="0"/>
            </a:br>
            <a:r>
              <a:rPr lang="en-GB" sz="1400" dirty="0"/>
              <a:t> </a:t>
            </a: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	</a:t>
            </a: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Inclusiveness</a:t>
            </a:r>
            <a:endParaRPr lang="en-US" sz="1300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200"/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092"/>
            <a:br>
              <a:rPr lang="en-GB" sz="1400" dirty="0"/>
            </a:br>
            <a:r>
              <a:rPr lang="en-GB" sz="1400" dirty="0"/>
              <a:t> </a:t>
            </a: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		</a:t>
            </a:r>
            <a:endParaRPr lang="en-US" sz="1300" b="1" dirty="0">
              <a:solidFill>
                <a:schemeClr val="tx2">
                  <a:lumMod val="50000"/>
                </a:schemeClr>
              </a:solidFill>
              <a:latin typeface="Proxima Nova Cond" charset="0"/>
              <a:ea typeface="Proxima Nova Cond" charset="0"/>
              <a:cs typeface="Proxima Nova Cond" charset="0"/>
            </a:endParaRPr>
          </a:p>
          <a:p>
            <a:pPr defTabSz="457092"/>
            <a:r>
              <a:rPr lang="en-US" sz="1300" b="1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Access to Advanced Education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200"/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X</a:t>
            </a:r>
          </a:p>
          <a:p>
            <a:pPr defTabSz="457092"/>
            <a:br>
              <a:rPr lang="en-GB" sz="1400" dirty="0"/>
            </a:br>
            <a:r>
              <a:rPr lang="en-GB" sz="1400" dirty="0"/>
              <a:t> </a:t>
            </a:r>
            <a:r>
              <a:rPr lang="en-US" sz="1300" dirty="0">
                <a:solidFill>
                  <a:schemeClr val="tx2">
                    <a:lumMod val="50000"/>
                  </a:schemeClr>
                </a:solidFill>
                <a:latin typeface="Proxima Nova Cond" charset="0"/>
                <a:ea typeface="Proxima Nova Cond" charset="0"/>
                <a:cs typeface="Proxima Nova Cond" charset="0"/>
              </a:rPr>
              <a:t>		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B9874-4E4A-49B9-875E-84783B23E8AF}" type="slidenum">
              <a:rPr lang="en-US" smtClean="0"/>
              <a:pPr/>
              <a:t>9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880485" y="6382285"/>
            <a:ext cx="2661469" cy="0"/>
          </a:xfrm>
          <a:prstGeom prst="line">
            <a:avLst/>
          </a:prstGeom>
          <a:ln w="28575">
            <a:solidFill>
              <a:srgbClr val="00D4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795975" y="6760711"/>
            <a:ext cx="2661469" cy="0"/>
          </a:xfrm>
          <a:prstGeom prst="line">
            <a:avLst/>
          </a:prstGeom>
          <a:ln w="28575">
            <a:solidFill>
              <a:srgbClr val="FF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650047" y="6382285"/>
            <a:ext cx="2661469" cy="0"/>
          </a:xfrm>
          <a:prstGeom prst="line">
            <a:avLst/>
          </a:prstGeom>
          <a:ln w="28575">
            <a:solidFill>
              <a:srgbClr val="B6C4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CEB1EA4D-E73D-044D-80F2-080AFC836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1425" y="200756"/>
            <a:ext cx="1521872" cy="114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97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36653</TotalTime>
  <Words>1371</Words>
  <Application>Microsoft Macintosh PowerPoint</Application>
  <PresentationFormat>Widescreen</PresentationFormat>
  <Paragraphs>407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Proxima Nova</vt:lpstr>
      <vt:lpstr>Proxima Nova Cond</vt:lpstr>
      <vt:lpstr>Office Theme</vt:lpstr>
      <vt:lpstr>PowerPoint Presentation</vt:lpstr>
      <vt:lpstr>The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aweaver@social-progress.org</dc:creator>
  <cp:lastModifiedBy>Franklin Murillo Murillo Leiva</cp:lastModifiedBy>
  <cp:revision>300</cp:revision>
  <cp:lastPrinted>2018-09-28T11:22:37Z</cp:lastPrinted>
  <dcterms:created xsi:type="dcterms:W3CDTF">2017-05-30T13:49:41Z</dcterms:created>
  <dcterms:modified xsi:type="dcterms:W3CDTF">2020-08-10T20:56:49Z</dcterms:modified>
</cp:coreProperties>
</file>